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6" r:id="rId4"/>
    <p:sldId id="274" r:id="rId5"/>
    <p:sldId id="258" r:id="rId6"/>
    <p:sldId id="259" r:id="rId7"/>
    <p:sldId id="265" r:id="rId8"/>
    <p:sldId id="266" r:id="rId9"/>
    <p:sldId id="267" r:id="rId10"/>
    <p:sldId id="273" r:id="rId11"/>
    <p:sldId id="268" r:id="rId12"/>
    <p:sldId id="269" r:id="rId13"/>
    <p:sldId id="261" r:id="rId14"/>
    <p:sldId id="264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8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2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1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0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4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0E31-EB80-4B91-B540-C553104B87C7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A5E35-BDF0-4524-8BDC-15DC0E66E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e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3522" y="4471246"/>
            <a:ext cx="54661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Инструктор по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физической 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куьтуре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спорту:</a:t>
            </a:r>
            <a:endParaRPr lang="ru-RU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Адгамова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</a:t>
            </a:r>
          </a:p>
          <a:p>
            <a:pPr algn="ctr">
              <a:spcBef>
                <a:spcPct val="0"/>
              </a:spcBef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832" y="427939"/>
            <a:ext cx="69168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КГУ «Ясли-сад №23 «Алтын бес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детей с нарушением зрения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Астана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 КАК СРЕДСТВО  ДВИГАТЕЛЬНОЙ КОРРЕКЦИИ ДЕТЕЙ С НАРУШЕНИЕМ ЗРЕНИЯ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4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97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33985" y="688769"/>
            <a:ext cx="2280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328" y="494273"/>
            <a:ext cx="906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t="4266" r="10533" b="11823"/>
          <a:stretch/>
        </p:blipFill>
        <p:spPr>
          <a:xfrm>
            <a:off x="292608" y="2496745"/>
            <a:ext cx="2515737" cy="2548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r="1407" b="3467"/>
          <a:stretch/>
        </p:blipFill>
        <p:spPr>
          <a:xfrm>
            <a:off x="3100952" y="2100390"/>
            <a:ext cx="3702183" cy="3727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35022" r="6622" b="5245"/>
          <a:stretch/>
        </p:blipFill>
        <p:spPr>
          <a:xfrm>
            <a:off x="7327392" y="2100388"/>
            <a:ext cx="3984637" cy="3727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0976" y="494273"/>
            <a:ext cx="944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Кинезеологические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не только гимнастика для тела и его частей, но и одновременно гимнастика для мозга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9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2" y="45815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4" r="7595" b="11862"/>
          <a:stretch/>
        </p:blipFill>
        <p:spPr>
          <a:xfrm>
            <a:off x="499599" y="3946359"/>
            <a:ext cx="3474667" cy="2430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4" b="13074"/>
          <a:stretch/>
        </p:blipFill>
        <p:spPr>
          <a:xfrm>
            <a:off x="4400656" y="3907166"/>
            <a:ext cx="3407159" cy="2470068"/>
          </a:xfrm>
          <a:prstGeom prst="rect">
            <a:avLst/>
          </a:prstGeom>
        </p:spPr>
      </p:pic>
      <p:pic>
        <p:nvPicPr>
          <p:cNvPr id="10" name="Picture 2" descr="D:\Докумены\Desktop\Новая папка\20190205_160450.jpg"/>
          <p:cNvPicPr>
            <a:picLocks noChangeAspect="1" noChangeArrowheads="1"/>
          </p:cNvPicPr>
          <p:nvPr/>
        </p:nvPicPr>
        <p:blipFill>
          <a:blip r:embed="rId5" cstate="print"/>
          <a:srcRect l="39630" t="32222" b="30000"/>
          <a:stretch>
            <a:fillRect/>
          </a:stretch>
        </p:blipFill>
        <p:spPr bwMode="auto">
          <a:xfrm>
            <a:off x="789132" y="1562154"/>
            <a:ext cx="2895600" cy="212322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23031" r="25369" b="17056"/>
          <a:stretch/>
        </p:blipFill>
        <p:spPr>
          <a:xfrm>
            <a:off x="4564289" y="1542557"/>
            <a:ext cx="3025290" cy="2123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2511" r="33809" b="17922"/>
          <a:stretch/>
        </p:blipFill>
        <p:spPr>
          <a:xfrm flipH="1">
            <a:off x="8399562" y="1542557"/>
            <a:ext cx="2884664" cy="21019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5657" y="365125"/>
            <a:ext cx="990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по следам  развивают ритм, зрительное восприятие, внимание, ориентировку в пространстве,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самоконтроль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8253" r="17421" b="29740"/>
          <a:stretch/>
        </p:blipFill>
        <p:spPr>
          <a:xfrm>
            <a:off x="8822959" y="3800444"/>
            <a:ext cx="2112374" cy="27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02338" y="45053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4" r="50077"/>
          <a:stretch/>
        </p:blipFill>
        <p:spPr>
          <a:xfrm>
            <a:off x="766396" y="1773976"/>
            <a:ext cx="1881040" cy="2362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9" t="41039" r="20821" b="17575"/>
          <a:stretch/>
        </p:blipFill>
        <p:spPr>
          <a:xfrm>
            <a:off x="3437946" y="1735448"/>
            <a:ext cx="1918564" cy="2363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15585" r="15907" b="22424"/>
          <a:stretch/>
        </p:blipFill>
        <p:spPr>
          <a:xfrm>
            <a:off x="6013062" y="4174754"/>
            <a:ext cx="2169281" cy="262286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90" y="1809070"/>
            <a:ext cx="2676710" cy="22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13943"/>
          <a:stretch/>
        </p:blipFill>
        <p:spPr>
          <a:xfrm>
            <a:off x="8850771" y="4118203"/>
            <a:ext cx="2238012" cy="2722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396" y="522309"/>
            <a:ext cx="1040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подгрупповые занятия помогают детям закрепить полученные двигательные навыки и вызвать интерес к физическим упражнениям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56023" r="10855" b="4935"/>
          <a:stretch/>
        </p:blipFill>
        <p:spPr>
          <a:xfrm rot="16200000">
            <a:off x="6028847" y="1908461"/>
            <a:ext cx="2320101" cy="2162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3" t="42425" r="47403" b="13419"/>
          <a:stretch/>
        </p:blipFill>
        <p:spPr>
          <a:xfrm>
            <a:off x="3325829" y="4157063"/>
            <a:ext cx="2018805" cy="2677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27532" b="9091"/>
          <a:stretch/>
        </p:blipFill>
        <p:spPr>
          <a:xfrm>
            <a:off x="621036" y="4211562"/>
            <a:ext cx="2171761" cy="2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2" y="45815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843148"/>
            <a:ext cx="998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Владелец\Desktop\фото 23 сад\фото нестандарт\DSC02142.JPG"/>
          <p:cNvPicPr>
            <a:picLocks noChangeAspect="1" noChangeArrowheads="1"/>
          </p:cNvPicPr>
          <p:nvPr/>
        </p:nvPicPr>
        <p:blipFill rotWithShape="1">
          <a:blip r:embed="rId3" cstate="print"/>
          <a:srcRect l="52953" t="52725" r="23333" b="15071"/>
          <a:stretch/>
        </p:blipFill>
        <p:spPr bwMode="auto">
          <a:xfrm>
            <a:off x="1344736" y="4702671"/>
            <a:ext cx="1990373" cy="2036386"/>
          </a:xfrm>
          <a:prstGeom prst="rect">
            <a:avLst/>
          </a:prstGeom>
          <a:noFill/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" r="17372"/>
          <a:stretch/>
        </p:blipFill>
        <p:spPr>
          <a:xfrm>
            <a:off x="4369372" y="1781086"/>
            <a:ext cx="2707644" cy="3174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32382" r="55644" b="8051"/>
          <a:stretch/>
        </p:blipFill>
        <p:spPr>
          <a:xfrm>
            <a:off x="7806818" y="1587161"/>
            <a:ext cx="2562117" cy="29596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932" r="24117" b="35955"/>
          <a:stretch/>
        </p:blipFill>
        <p:spPr>
          <a:xfrm>
            <a:off x="4728298" y="4358433"/>
            <a:ext cx="2023504" cy="2499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31475" r="17421" b="37765"/>
          <a:stretch/>
        </p:blipFill>
        <p:spPr>
          <a:xfrm>
            <a:off x="8086268" y="4695127"/>
            <a:ext cx="2112374" cy="20238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38516" r="14221" b="-1"/>
          <a:stretch/>
        </p:blipFill>
        <p:spPr>
          <a:xfrm>
            <a:off x="1054157" y="1514712"/>
            <a:ext cx="2614536" cy="30321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1893" y="548623"/>
            <a:ext cx="917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учится чувствовать пространство, своё тело,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гармонично развиваются оба полушария, зрительная, моторная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004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2" y="45815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902" y="831273"/>
            <a:ext cx="1001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применяется с целью развития координации движений и для профилактики плоскостопия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37749" r="16600" b="23638"/>
          <a:stretch/>
        </p:blipFill>
        <p:spPr>
          <a:xfrm>
            <a:off x="8245355" y="2128450"/>
            <a:ext cx="3390484" cy="2507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3202" b="31844"/>
          <a:stretch/>
        </p:blipFill>
        <p:spPr>
          <a:xfrm>
            <a:off x="596195" y="2111998"/>
            <a:ext cx="3473054" cy="2469528"/>
          </a:xfrm>
          <a:prstGeom prst="rect">
            <a:avLst/>
          </a:prstGeom>
        </p:spPr>
      </p:pic>
      <p:pic>
        <p:nvPicPr>
          <p:cNvPr id="13" name="Picture 4" descr="C:\Users\Владелец\Desktop\фото 23 сад\фото нестандарт\20190207_100725.jpg"/>
          <p:cNvPicPr>
            <a:picLocks noChangeAspect="1" noChangeArrowheads="1"/>
          </p:cNvPicPr>
          <p:nvPr/>
        </p:nvPicPr>
        <p:blipFill rotWithShape="1">
          <a:blip r:embed="rId5" cstate="print"/>
          <a:srcRect l="10360" t="26070" r="15926" b="29250"/>
          <a:stretch/>
        </p:blipFill>
        <p:spPr bwMode="auto">
          <a:xfrm>
            <a:off x="8625974" y="4780763"/>
            <a:ext cx="2606102" cy="1904393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36515" r="14059"/>
          <a:stretch/>
        </p:blipFill>
        <p:spPr>
          <a:xfrm>
            <a:off x="5113366" y="4775321"/>
            <a:ext cx="1965266" cy="20645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3598" r="22339" b="36970"/>
          <a:stretch/>
        </p:blipFill>
        <p:spPr>
          <a:xfrm>
            <a:off x="4836640" y="2311124"/>
            <a:ext cx="2434887" cy="2331413"/>
          </a:xfrm>
          <a:prstGeom prst="rect">
            <a:avLst/>
          </a:prstGeom>
        </p:spPr>
      </p:pic>
      <p:pic>
        <p:nvPicPr>
          <p:cNvPr id="15" name="Объект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5" b="6539"/>
          <a:stretch/>
        </p:blipFill>
        <p:spPr>
          <a:xfrm>
            <a:off x="961902" y="4731107"/>
            <a:ext cx="2837297" cy="20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6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33985" y="688769"/>
            <a:ext cx="107198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выполнение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ребенку: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речь, мыслительную деятельность;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моторику, как мелкую, так и крупную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 запоминание новой информации;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нервной системы;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скрытые способности мозга;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правого и левого полушария головного мозга;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продуктивную работоспособность; </a:t>
            </a:r>
          </a:p>
          <a:p>
            <a:pPr marL="342900" indent="-342900">
              <a:buFont typeface="Symbol" panose="05050102010706020507" pitchFamily="18" charset="2"/>
              <a:buChar char="¨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физиологических способностей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симметричных движений;</a:t>
            </a:r>
          </a:p>
          <a:p>
            <a:pPr marL="342900" indent="-342900">
              <a:buFont typeface="Symbol" panose="05050102010706020507" pitchFamily="18" charset="2"/>
              <a:buChar char="¨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подвижности мышц;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двигательную активность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¨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быструю адаптацию ребенка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школе, к социуму.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97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33985" y="688769"/>
            <a:ext cx="2280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95" y="2055813"/>
            <a:ext cx="36909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9344" y="494273"/>
            <a:ext cx="97026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9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1922" y="1690688"/>
            <a:ext cx="63414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</a:t>
            </a:r>
            <a:r>
              <a:rPr lang="ru-RU" sz="2000" dirty="0"/>
              <a:t>: </a:t>
            </a:r>
            <a:r>
              <a:rPr lang="ru-RU" sz="2000" dirty="0" smtClean="0"/>
              <a:t>повышение уровня психомоторного развития</a:t>
            </a:r>
          </a:p>
          <a:p>
            <a:r>
              <a:rPr lang="ru-RU" sz="2000" dirty="0" smtClean="0"/>
              <a:t> у детей с нарушением зрения</a:t>
            </a:r>
          </a:p>
          <a:p>
            <a:endParaRPr lang="ru-RU" sz="2000" dirty="0"/>
          </a:p>
          <a:p>
            <a:r>
              <a:rPr lang="ru-RU" dirty="0" smtClean="0"/>
              <a:t>Актуальность </a:t>
            </a:r>
            <a:r>
              <a:rPr lang="ru-RU" dirty="0"/>
              <a:t>очень плохая память;</a:t>
            </a:r>
          </a:p>
          <a:p>
            <a:r>
              <a:rPr lang="ru-RU" dirty="0"/>
              <a:t>постоянная рассеянность;</a:t>
            </a:r>
          </a:p>
          <a:p>
            <a:r>
              <a:rPr lang="ru-RU" dirty="0"/>
              <a:t>невозможность сконцентрироваться на одной теме или объекте окружающей среды:</a:t>
            </a:r>
          </a:p>
          <a:p>
            <a:r>
              <a:rPr lang="ru-RU" dirty="0"/>
              <a:t>плохая моторика пальцев рук или отсутствие ловкости кистей;</a:t>
            </a:r>
          </a:p>
          <a:p>
            <a:r>
              <a:rPr lang="ru-RU" dirty="0"/>
              <a:t>явные проблемы с ориентацией в окружающем мире (например, ребенку сложно запоминать дорогу домой и самостоятельно добираться в школу, которая расположена в пешей доступности);</a:t>
            </a:r>
          </a:p>
          <a:p>
            <a:r>
              <a:rPr lang="ru-RU" dirty="0"/>
              <a:t>уровень физического или интеллектуального развития не соответствует возрастному показателю;</a:t>
            </a:r>
          </a:p>
          <a:p>
            <a:r>
              <a:rPr lang="ru-RU" dirty="0"/>
              <a:t>снижены способности к усвоению информации, которая поступает от воспитателя дошкольного учреждения, либо же учителя общеобразовательной школы.</a:t>
            </a:r>
          </a:p>
          <a:p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506" y="843148"/>
            <a:ext cx="1091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3569" y="522514"/>
            <a:ext cx="113911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зрения характеризуются меньшей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подвижностью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нормально видящими сверстниками: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нечёткостью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 темпа,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ритмичности. Детям тяжело сконцентрироваться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окружающей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у них наблюдается рассеянность.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зрения отрицательно сказывается на нервно психическом статусе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значительно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их двигательную активность и ориентировку в пространстве.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одним из актуальных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оздоровительной работе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нейроупражнений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1922" y="1690688"/>
            <a:ext cx="63414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</a:t>
            </a:r>
            <a:r>
              <a:rPr lang="ru-RU" sz="2000" dirty="0"/>
              <a:t>: </a:t>
            </a:r>
            <a:r>
              <a:rPr lang="ru-RU" sz="2000" dirty="0" smtClean="0"/>
              <a:t>повышение уровня психомоторного развития</a:t>
            </a:r>
          </a:p>
          <a:p>
            <a:r>
              <a:rPr lang="ru-RU" sz="2000" dirty="0" smtClean="0"/>
              <a:t> у детей с нарушением зрения</a:t>
            </a:r>
          </a:p>
          <a:p>
            <a:endParaRPr lang="ru-RU" sz="2000" dirty="0"/>
          </a:p>
          <a:p>
            <a:r>
              <a:rPr lang="ru-RU" dirty="0" smtClean="0"/>
              <a:t>Актуальность </a:t>
            </a:r>
            <a:r>
              <a:rPr lang="ru-RU" dirty="0"/>
              <a:t>очень плохая память;</a:t>
            </a:r>
          </a:p>
          <a:p>
            <a:r>
              <a:rPr lang="ru-RU" dirty="0"/>
              <a:t>постоянная рассеянность;</a:t>
            </a:r>
          </a:p>
          <a:p>
            <a:r>
              <a:rPr lang="ru-RU" dirty="0"/>
              <a:t>невозможность сконцентрироваться на одной теме или объекте окружающей среды:</a:t>
            </a:r>
          </a:p>
          <a:p>
            <a:r>
              <a:rPr lang="ru-RU" dirty="0"/>
              <a:t>плохая моторика пальцев рук или отсутствие ловкости кистей;</a:t>
            </a:r>
          </a:p>
          <a:p>
            <a:r>
              <a:rPr lang="ru-RU" dirty="0"/>
              <a:t>явные проблемы с ориентацией в окружающем мире (например, ребенку сложно запоминать дорогу домой и самостоятельно добираться в школу, которая расположена в пешей доступности);</a:t>
            </a:r>
          </a:p>
          <a:p>
            <a:r>
              <a:rPr lang="ru-RU" dirty="0"/>
              <a:t>уровень физического или интеллектуального развития не соответствует возрастному показателю;</a:t>
            </a:r>
          </a:p>
          <a:p>
            <a:r>
              <a:rPr lang="ru-RU" dirty="0"/>
              <a:t>снижены способности к усвоению информации, которая поступает от воспитателя дошкольного учреждения, либо же учителя общеобразовательной школы.</a:t>
            </a:r>
          </a:p>
          <a:p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145" y="1341912"/>
            <a:ext cx="109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5642" y="938151"/>
            <a:ext cx="109846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гимнастика для мозга. Они оптимизируют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процесс, повышают умственную работоспособность,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улучшению мыслительной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направлены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различных видов восприятия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памяти, пространственных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своих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делать выводы, учитывая сразу несколько условий.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им ребёнок учится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тело,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гармонично развиваются оба полушария, зрительная, моторная координация,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правильное взаимодействие ног и рук, развивается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внимание, ребёнок учится последовательно выполнять задания.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4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1922" y="1690688"/>
            <a:ext cx="63414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</a:t>
            </a:r>
            <a:r>
              <a:rPr lang="ru-RU" sz="2000" dirty="0"/>
              <a:t>: </a:t>
            </a:r>
            <a:r>
              <a:rPr lang="ru-RU" sz="2000" dirty="0" smtClean="0"/>
              <a:t>повышение уровня психомоторного развития</a:t>
            </a:r>
          </a:p>
          <a:p>
            <a:r>
              <a:rPr lang="ru-RU" sz="2000" dirty="0" smtClean="0"/>
              <a:t> у детей с нарушением зрения</a:t>
            </a:r>
          </a:p>
          <a:p>
            <a:endParaRPr lang="ru-RU" sz="2000" dirty="0"/>
          </a:p>
          <a:p>
            <a:r>
              <a:rPr lang="ru-RU" dirty="0" smtClean="0"/>
              <a:t>Актуальность </a:t>
            </a:r>
            <a:r>
              <a:rPr lang="ru-RU" dirty="0"/>
              <a:t>очень плохая память;</a:t>
            </a:r>
          </a:p>
          <a:p>
            <a:r>
              <a:rPr lang="ru-RU" dirty="0"/>
              <a:t>постоянная рассеянность;</a:t>
            </a:r>
          </a:p>
          <a:p>
            <a:r>
              <a:rPr lang="ru-RU" dirty="0"/>
              <a:t>невозможность сконцентрироваться на одной теме или объекте окружающей среды:</a:t>
            </a:r>
          </a:p>
          <a:p>
            <a:r>
              <a:rPr lang="ru-RU" dirty="0"/>
              <a:t>плохая моторика пальцев рук или отсутствие ловкости кистей;</a:t>
            </a:r>
          </a:p>
          <a:p>
            <a:r>
              <a:rPr lang="ru-RU" dirty="0"/>
              <a:t>явные проблемы с ориентацией в окружающем мире (например, ребенку сложно запоминать дорогу домой и самостоятельно добираться в школу, которая расположена в пешей доступности);</a:t>
            </a:r>
          </a:p>
          <a:p>
            <a:r>
              <a:rPr lang="ru-RU" dirty="0"/>
              <a:t>уровень физического или интеллектуального развития не соответствует возрастному показателю;</a:t>
            </a:r>
          </a:p>
          <a:p>
            <a:r>
              <a:rPr lang="ru-RU" dirty="0"/>
              <a:t>снижены способности к усвоению информации, которая поступает от воспитателя дошкольного учреждения, либо же учителя общеобразовательной школы.</a:t>
            </a:r>
          </a:p>
          <a:p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73" y="1235034"/>
            <a:ext cx="11304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психомоторного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нарушением зрения.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уровня физической подготовленности;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качеств, ориентировки в пространстве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средств и методов, способствующих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психомоторного развития;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 функций в тесной взаимосвязи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восстановительной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самостоятельного и качественного выполнения двигательных действий.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5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3" y="5391213"/>
            <a:ext cx="10228136" cy="392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1" y="866899"/>
            <a:ext cx="46154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51104"/>
            <a:ext cx="93712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упражнений: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и тонкой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 – двигательного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кинестетическое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кинетическое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классификация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и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восприятия и зрительной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восприятия и слуховой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ориентировки в пространстве.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9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2" y="45815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257" y="712519"/>
            <a:ext cx="108295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55" y="558140"/>
            <a:ext cx="77871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себя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глазодвигательные упражнения;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мячом, обручем;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карточками;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дыхательные упражнения;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растяжки;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функциональные упражнения;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когнитивные упражнения;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комплексные игры;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балансированной доской.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8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2" y="45815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53" y="585218"/>
            <a:ext cx="1123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ростые и эффективные упражнения направлены на развитие межполушарных связей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28572" r="24199" b="18095"/>
          <a:stretch/>
        </p:blipFill>
        <p:spPr>
          <a:xfrm>
            <a:off x="7161378" y="1697607"/>
            <a:ext cx="3664239" cy="2116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t="26118" r="15445" b="35064"/>
          <a:stretch/>
        </p:blipFill>
        <p:spPr>
          <a:xfrm>
            <a:off x="3662827" y="1670634"/>
            <a:ext cx="2706855" cy="21775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17883" b="11688"/>
          <a:stretch/>
        </p:blipFill>
        <p:spPr>
          <a:xfrm>
            <a:off x="353437" y="1604493"/>
            <a:ext cx="2471190" cy="2983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" t="20780" r="35648" b="28485"/>
          <a:stretch/>
        </p:blipFill>
        <p:spPr>
          <a:xfrm>
            <a:off x="397246" y="4216050"/>
            <a:ext cx="2427381" cy="253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r="17754" b="41126"/>
          <a:stretch/>
        </p:blipFill>
        <p:spPr>
          <a:xfrm>
            <a:off x="3178064" y="4272359"/>
            <a:ext cx="3280311" cy="22100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32987"/>
          <a:stretch/>
        </p:blipFill>
        <p:spPr>
          <a:xfrm>
            <a:off x="6768035" y="4272359"/>
            <a:ext cx="4364048" cy="2206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78982" y="1416215"/>
            <a:ext cx="170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«Капитан»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7611" y="1318550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«Пояс – плечо»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9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974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4313" y="4429125"/>
            <a:ext cx="85010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kern="0" dirty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66712" y="4581525"/>
            <a:ext cx="1071296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E3E3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kern="0" dirty="0">
              <a:solidFill>
                <a:srgbClr val="E3E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96190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37229" r="48744" b="27273"/>
          <a:stretch/>
        </p:blipFill>
        <p:spPr>
          <a:xfrm>
            <a:off x="328231" y="1460665"/>
            <a:ext cx="3462712" cy="2311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0" r="13598" b="17403"/>
          <a:stretch/>
        </p:blipFill>
        <p:spPr>
          <a:xfrm flipH="1">
            <a:off x="2311401" y="4378988"/>
            <a:ext cx="2959083" cy="21198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26320" r="31342" b="26580"/>
          <a:stretch/>
        </p:blipFill>
        <p:spPr>
          <a:xfrm>
            <a:off x="7959950" y="1460665"/>
            <a:ext cx="3262232" cy="23653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9394" r="31602" b="27273"/>
          <a:stretch/>
        </p:blipFill>
        <p:spPr>
          <a:xfrm>
            <a:off x="4278215" y="1460665"/>
            <a:ext cx="3194462" cy="23224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1901" y="498764"/>
            <a:ext cx="1058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дыхание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восстановить организм как в состоянии покоя, так и в комплексе с разнообразными движениями.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34992" r="10827" b="14805"/>
          <a:stretch/>
        </p:blipFill>
        <p:spPr>
          <a:xfrm>
            <a:off x="6095999" y="4365327"/>
            <a:ext cx="3155366" cy="21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5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35973" y="498764"/>
            <a:ext cx="1145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 с мячом, обручем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 чувство ритма, координацию движений, зрительное восприятие, внимание, способствуют межполушарному взаимодействию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:\Докумены\Desktop\фото нестандарт\20190208_100753.jpg"/>
          <p:cNvPicPr>
            <a:picLocks noChangeAspect="1" noChangeArrowheads="1"/>
          </p:cNvPicPr>
          <p:nvPr/>
        </p:nvPicPr>
        <p:blipFill>
          <a:blip r:embed="rId3" cstate="print"/>
          <a:srcRect l="12963" t="16667" r="15925" b="18889"/>
          <a:stretch>
            <a:fillRect/>
          </a:stretch>
        </p:blipFill>
        <p:spPr bwMode="auto">
          <a:xfrm>
            <a:off x="8717972" y="1699093"/>
            <a:ext cx="2971800" cy="27432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20606" r="14983" b="13593"/>
          <a:stretch/>
        </p:blipFill>
        <p:spPr>
          <a:xfrm>
            <a:off x="4869407" y="4199759"/>
            <a:ext cx="2256748" cy="2542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25887"/>
          <a:stretch/>
        </p:blipFill>
        <p:spPr>
          <a:xfrm>
            <a:off x="8717972" y="4642666"/>
            <a:ext cx="2635827" cy="198317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15641" b="25250"/>
          <a:stretch/>
        </p:blipFill>
        <p:spPr bwMode="auto">
          <a:xfrm>
            <a:off x="4341934" y="1713015"/>
            <a:ext cx="3112540" cy="23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t="10216" r="24978" b="16883"/>
          <a:stretch/>
        </p:blipFill>
        <p:spPr>
          <a:xfrm rot="5400000" flipV="1">
            <a:off x="613755" y="1531903"/>
            <a:ext cx="2800705" cy="3135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8658"/>
          <a:stretch/>
        </p:blipFill>
        <p:spPr>
          <a:xfrm>
            <a:off x="1066783" y="4642665"/>
            <a:ext cx="2964423" cy="19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1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914</Words>
  <Application>Microsoft Office PowerPoint</Application>
  <PresentationFormat>Широкоэкранный</PresentationFormat>
  <Paragraphs>159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38</cp:revision>
  <dcterms:created xsi:type="dcterms:W3CDTF">2023-03-28T07:49:38Z</dcterms:created>
  <dcterms:modified xsi:type="dcterms:W3CDTF">2023-08-16T11:04:03Z</dcterms:modified>
</cp:coreProperties>
</file>